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-regular.fntdata"/><Relationship Id="rId10" Type="http://schemas.openxmlformats.org/officeDocument/2006/relationships/slide" Target="slides/slide5.xml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a0d4ab3d5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ca0d4ab3d5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ca0d4ab3d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ca0d4ab3d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ca0d4ab3d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ca0d4ab3d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ca0d4ab3d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ca0d4ab3d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2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49900"/>
            <a:ext cx="8520600" cy="59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" sz="3800"/>
              <a:t>Energia terjedése </a:t>
            </a:r>
            <a:r>
              <a:rPr lang="hu" sz="3800"/>
              <a:t>szabad térben:</a:t>
            </a:r>
            <a:endParaRPr sz="3800"/>
          </a:p>
        </p:txBody>
      </p:sp>
      <p:sp>
        <p:nvSpPr>
          <p:cNvPr id="55" name="Google Shape;55;p13"/>
          <p:cNvSpPr txBox="1"/>
          <p:nvPr/>
        </p:nvSpPr>
        <p:spPr>
          <a:xfrm>
            <a:off x="471750" y="1068325"/>
            <a:ext cx="82005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700">
                <a:solidFill>
                  <a:srgbClr val="222222"/>
                </a:solidFill>
                <a:highlight>
                  <a:srgbClr val="FFFFFF"/>
                </a:highlight>
              </a:rPr>
              <a:t>Az energia terjedése </a:t>
            </a:r>
            <a:r>
              <a:rPr lang="hu" sz="1700">
                <a:solidFill>
                  <a:srgbClr val="222222"/>
                </a:solidFill>
                <a:highlight>
                  <a:srgbClr val="FFFFFF"/>
                </a:highlight>
              </a:rPr>
              <a:t>szabad térben</a:t>
            </a:r>
            <a:r>
              <a:rPr lang="hu" sz="1700">
                <a:solidFill>
                  <a:srgbClr val="222222"/>
                </a:solidFill>
                <a:highlight>
                  <a:srgbClr val="FFFFFF"/>
                </a:highlight>
              </a:rPr>
              <a:t> általában elektromágneses hullámok formájában történik, amelyek például a fény és a rádióhullámok. Ezek a hullámok képesek terjedni vákuumban is, mivel nem igényelnek közvetítő közegként anyagot. Fénysebességgel terjednek és az elektromágneses spektrum különböző tartományaiban helyezkednek el, attól függően, hogy milyen frekvenciájúak és hullámhosszúak.</a:t>
            </a:r>
            <a:endParaRPr sz="2400">
              <a:solidFill>
                <a:schemeClr val="dk2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6533175" y="3847725"/>
            <a:ext cx="2627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hu" sz="1800">
                <a:solidFill>
                  <a:schemeClr val="dk2"/>
                </a:solidFill>
              </a:rPr>
              <a:t>Holczer Norbert</a:t>
            </a:r>
            <a:endParaRPr b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hu" sz="21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Elektromágneses energia terjedése:</a:t>
            </a:r>
            <a:endParaRPr b="1" sz="3700"/>
          </a:p>
        </p:txBody>
      </p:sp>
      <p:sp>
        <p:nvSpPr>
          <p:cNvPr id="63" name="Google Shape;63;p14"/>
          <p:cNvSpPr txBox="1"/>
          <p:nvPr/>
        </p:nvSpPr>
        <p:spPr>
          <a:xfrm>
            <a:off x="753275" y="1245700"/>
            <a:ext cx="7908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Az elektromágneses energia az elektromos és mágneses mezők változásaiból ered. Az elektromágneses hullámokat a fény, a rádióhullámok, a mikrohullámok, az infravörös sugárzás, az ultraibolya sugárzás, a röntgensugárzás és a gamma-sugárzás is magába foglalja. Ezek a hullámok a </a:t>
            </a:r>
            <a:r>
              <a:rPr lang="hu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szabadtéren</a:t>
            </a:r>
            <a:r>
              <a:rPr lang="hu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is át tudnak haladni, amelynek jellegzetessége, hogy nincs szükség közvetítő közegre a terjedésükhöz. Az elektromágneses hullámok terjedési sebessége a közeg anyagi tulajdonságaitól függ, és vákuumban (például az űrben) a fénysebességgel egyenlő.</a:t>
            </a:r>
            <a:endParaRPr sz="1700">
              <a:solidFill>
                <a:schemeClr val="dk2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700">
        <p:push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562075" y="79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hu" sz="23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Hangenergia terjedése:</a:t>
            </a:r>
            <a:r>
              <a:rPr lang="hu" sz="23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3900"/>
          </a:p>
        </p:txBody>
      </p:sp>
      <p:sp>
        <p:nvSpPr>
          <p:cNvPr id="70" name="Google Shape;70;p15"/>
          <p:cNvSpPr txBox="1"/>
          <p:nvPr/>
        </p:nvSpPr>
        <p:spPr>
          <a:xfrm>
            <a:off x="742825" y="922275"/>
            <a:ext cx="8179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hangenergia terjedése mechanikus hullámok formájában történik. A hanghullámok levegőben, vízben vagy más közegben terjednek. A hanghullámokat általában részecskék szoros kölcsönhatása generálja, ahogyan a hangforrásból (például hangszóró vagy hangszerek) eredő rezgések közvetítik a levegőben, majd ezek a rezgések </a:t>
            </a:r>
            <a:r>
              <a:rPr lang="hu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tovább terjednek</a:t>
            </a:r>
            <a:r>
              <a:rPr lang="hu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 A hanghullámok terjedési sebessége a közeg sűrűségétől és </a:t>
            </a:r>
            <a:r>
              <a:rPr lang="hu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rugalmasságát</a:t>
            </a:r>
            <a:r>
              <a:rPr lang="hu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függ, például a levegőben kb. 343 méter/másodperc sebességgel terjed.</a:t>
            </a:r>
            <a:endParaRPr sz="2000">
              <a:solidFill>
                <a:schemeClr val="dk2"/>
              </a:solidFill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700">
        <p:push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278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hu"/>
              <a:t>Hőenergia terjedése:</a:t>
            </a:r>
            <a:endParaRPr b="1"/>
          </a:p>
        </p:txBody>
      </p:sp>
      <p:sp>
        <p:nvSpPr>
          <p:cNvPr id="77" name="Google Shape;77;p16"/>
          <p:cNvSpPr txBox="1"/>
          <p:nvPr/>
        </p:nvSpPr>
        <p:spPr>
          <a:xfrm>
            <a:off x="304650" y="1057925"/>
            <a:ext cx="85206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5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hőenergia terjedése anyagi részecskék áramlásával történik. A meleg testek részecskéi nagyobb energiával rendelkeznek, mint a hideg testek részecskéi. Az energia részecskék áramlása során a meleg részecskék mozgása </a:t>
            </a:r>
            <a:r>
              <a:rPr lang="hu" sz="15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hő energiát</a:t>
            </a:r>
            <a:r>
              <a:rPr lang="hu" sz="15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továbbít a hidegebb részecskék felé. Ezáltal a hő terjed az anyagon belül és között is. A hő terjedési sebessége és módja az anyag tulajdonságaitól függ, például a hővezetés, az áramlás és a sugárzás révén.</a:t>
            </a:r>
            <a:endParaRPr sz="2100">
              <a:solidFill>
                <a:schemeClr val="dk2"/>
              </a:solidFill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-7050" y="0"/>
            <a:ext cx="9143997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700">
        <p14:gallery dir="l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hu" sz="19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Hidrogénatomok mozgás energiájának terjedése: </a:t>
            </a:r>
            <a:endParaRPr b="1" sz="3500"/>
          </a:p>
        </p:txBody>
      </p:sp>
      <p:sp>
        <p:nvSpPr>
          <p:cNvPr id="84" name="Google Shape;84;p17"/>
          <p:cNvSpPr txBox="1"/>
          <p:nvPr/>
        </p:nvSpPr>
        <p:spPr>
          <a:xfrm>
            <a:off x="335950" y="1412625"/>
            <a:ext cx="87012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500">
                <a:solidFill>
                  <a:srgbClr val="0D0D0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Az űrben lévő hidrogénatomok nagy sebességgel mozognak, és a közegnél jóval ritkábban találkoznak, így a mozgási energiájuk terjedése az erőnyomaték révén történik. Ezek az atomok például a csillagközi közegben és a galaxisok között terjednek, és az űrben zajló folyamatok, mint például a csillagkeletkezés vagy a galaktikus kollíziók, hatással lehetnek mozgásukra és eloszlásukra.</a:t>
            </a:r>
            <a:endParaRPr sz="2100">
              <a:solidFill>
                <a:schemeClr val="dk2"/>
              </a:solidFill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700">
        <p14:prism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